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257" r:id="rId3"/>
    <p:sldId id="312" r:id="rId4"/>
    <p:sldId id="313" r:id="rId5"/>
    <p:sldId id="259" r:id="rId6"/>
    <p:sldId id="260" r:id="rId7"/>
    <p:sldId id="316" r:id="rId8"/>
    <p:sldId id="315" r:id="rId9"/>
    <p:sldId id="304" r:id="rId10"/>
    <p:sldId id="288" r:id="rId11"/>
    <p:sldId id="306" r:id="rId12"/>
    <p:sldId id="317" r:id="rId13"/>
    <p:sldId id="322" r:id="rId14"/>
    <p:sldId id="323" r:id="rId15"/>
    <p:sldId id="324" r:id="rId16"/>
    <p:sldId id="273" r:id="rId17"/>
    <p:sldId id="294" r:id="rId18"/>
    <p:sldId id="295" r:id="rId19"/>
    <p:sldId id="296" r:id="rId20"/>
    <p:sldId id="297" r:id="rId21"/>
    <p:sldId id="298" r:id="rId22"/>
    <p:sldId id="299" r:id="rId23"/>
    <p:sldId id="274" r:id="rId24"/>
    <p:sldId id="300" r:id="rId25"/>
    <p:sldId id="301" r:id="rId26"/>
    <p:sldId id="302" r:id="rId27"/>
    <p:sldId id="290" r:id="rId28"/>
    <p:sldId id="291" r:id="rId29"/>
    <p:sldId id="292" r:id="rId30"/>
    <p:sldId id="293" r:id="rId31"/>
    <p:sldId id="275" r:id="rId32"/>
    <p:sldId id="314" r:id="rId33"/>
    <p:sldId id="305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9"/>
    <p:restoredTop sz="94667"/>
  </p:normalViewPr>
  <p:slideViewPr>
    <p:cSldViewPr snapToGrid="0" snapToObjects="1">
      <p:cViewPr varScale="1">
        <p:scale>
          <a:sx n="114" d="100"/>
          <a:sy n="114" d="100"/>
        </p:scale>
        <p:origin x="16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E849F-B111-094D-B2D3-77A39DF01301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C26E1-BD61-3F45-B39A-EC643FCC5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9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1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5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</a:t>
            </a:r>
            <a:r>
              <a:rPr lang="en-US" dirty="0" err="1"/>
              <a:t>Whats</a:t>
            </a:r>
            <a:r>
              <a:rPr lang="en-US" dirty="0"/>
              <a:t> in it for me as a developer-- Commit, build and deploy all in one go-- No more works on my machine. Your </a:t>
            </a:r>
            <a:r>
              <a:rPr lang="en-US" dirty="0" err="1"/>
              <a:t>docker</a:t>
            </a:r>
            <a:r>
              <a:rPr lang="en-US" dirty="0"/>
              <a:t> setup runs on all types of environments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5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Any downsides?-- Need to have knowledge on the platform (or a Jim as a colleague)-- Configuration of your environment variables is now in code, not in UI-- No more works on my machine excuses...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38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59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10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72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10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0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39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0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0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49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F2993-F55D-A44F-9821-605F43A3B9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97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F2993-F55D-A44F-9821-605F43A3B9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75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F2993-F55D-A44F-9821-605F43A3B9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86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0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08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06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29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62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7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0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53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F2993-F55D-A44F-9821-605F43A3B9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9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9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5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26E1-BD61-3F45-B39A-EC643FCC5F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6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DD1EB-C766-9B45-9E83-3D977B181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38ECB-63C7-9A4A-9DB4-01B44BF34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CDDCF-41A6-4649-99DA-1A62F54D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3EEA8-B955-8A4F-8F76-8405EA59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97257-FC28-3543-839F-BD0FD4DD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E954-3699-A041-AE77-E05A8E93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632CE-CE9B-1846-B3CB-43FD5CB45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5AC3-8BC8-3D4E-845D-F45698C3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592BF-C21B-ED4B-BE34-E833AE01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0E6CC-553C-514B-AE44-59DCF6EB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8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6FE53-D72C-FD42-9008-91D791CD6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36E7C-E119-484B-80DC-C9EC2808B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8BC65-B2AA-6141-B5BA-5D14B79E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512C9-164E-5642-8016-E530066CA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ED22B-9EA5-8F4B-8C6F-FB079282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B8D4-330F-5B45-A2DD-FEE8B9FF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2113-2E6B-2B4D-B236-642A9905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CA426-86B3-AA40-B052-9C535E138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0C869-C2E5-6445-9556-DCF9BC5C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20DB1-EC0E-0E4D-827C-A195BF31E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9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BE50-F37C-104F-A9BB-301B8C78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9D5A5-F64E-6B45-A2B5-BF30DF85E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79F5E-8B3E-7145-84D6-2B690344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989A-E153-214C-9151-761BE12C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1ED18-DB17-D944-842E-8A23374F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5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5ABF7-37E5-7247-8EA8-5C0EE219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30D91-7908-584B-B8B7-7624BF9E8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49102-9E7F-9E45-8610-020E8BE1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FEBAF-7723-8447-B908-24B5D42F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C30F7-972A-994D-B1B3-089BA324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C9138-0A51-234C-8808-E2FAF776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74F0-6B36-E446-8F57-5194B6F3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351D3-F081-8E4C-9F86-34349F988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BC60F-4DC0-614C-8F5E-C36BC5BB0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3EE4E8-ED08-3646-A57D-3D56C75A7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C0A-608E-1646-BF88-168252D22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56EA3-0A94-6941-AFFF-5CDD2C5F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75D88-333F-7C44-B412-9F941EF2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0C762-EECA-C241-8124-F3C6EE62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0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11A2-BD8C-9640-AB2E-A8DCA145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064DF-80F0-8E4C-B489-3796092D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ADA9E-6709-134B-BC09-39A5FBC30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E0D4F-7CB6-6E4B-BF98-1E881542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3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23436-C1AC-E747-9B50-4E117B2F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C6FD9-6FE8-6945-A95A-BA0CD205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E69D-C880-4D4A-B560-6CBF951E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8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9009-F6C0-0742-868D-AB7C7000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ACDB9-1DF4-3741-BC6A-A6FDD7735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103F5-829B-3348-8BAC-8C34DE4EE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CD8DF-BC39-BC41-8DB5-952E9D5C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0C04D-D0A2-E84B-B831-8B51312D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8B00E-E4C3-B548-9759-DB7593DE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FD0F-749D-1846-B42A-DAB7A81F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FAEEE-50B1-004B-8CA5-0568D84B9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0E6C4-173E-C14A-AAF2-81CB7ED19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E3473-273A-8948-A172-4CB98930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15028-42CB-4C4B-834C-6490A830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A491-3E68-3F4A-9002-B7608300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4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6A138-5E8D-E541-B0EE-10E4A1F2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18C9-45A7-7842-BAAF-45785D90F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F3D7-6188-874D-B078-883759B83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A5A9E-97A7-1A47-A983-567CECD00AC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993BB-DFDA-974B-8DD9-B309576ED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2190-1A5E-0749-B403-7A4844716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E8BD9-0DEC-B549-B458-8338C12D9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4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4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AC5FE4-536A-0F40-84C8-FBB807E5FD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66256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966723-475E-1742-8EDA-E1AC28EA5509}"/>
              </a:ext>
            </a:extLst>
          </p:cNvPr>
          <p:cNvSpPr txBox="1">
            <a:spLocks/>
          </p:cNvSpPr>
          <p:nvPr/>
        </p:nvSpPr>
        <p:spPr>
          <a:xfrm>
            <a:off x="969818" y="708747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American Typewriter Condensed" panose="02090604020004020304" pitchFamily="18" charset="77"/>
              </a:rPr>
              <a:t>Docker and </a:t>
            </a:r>
            <a:r>
              <a:rPr lang="en-US" sz="7200" b="1" dirty="0" err="1">
                <a:latin typeface="American Typewriter Condensed" panose="02090604020004020304" pitchFamily="18" charset="77"/>
              </a:rPr>
              <a:t>Mendix</a:t>
            </a:r>
            <a:r>
              <a:rPr lang="en-US" sz="7200" b="1" dirty="0">
                <a:latin typeface="American Typewriter Condensed" panose="02090604020004020304" pitchFamily="18" charset="77"/>
              </a:rPr>
              <a:t>:</a:t>
            </a:r>
          </a:p>
          <a:p>
            <a:r>
              <a:rPr lang="en-US" sz="7200" b="1" dirty="0">
                <a:latin typeface="American Typewriter Condensed" panose="02090604020004020304" pitchFamily="18" charset="77"/>
              </a:rPr>
              <a:t>A Love Story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4FF7F8-B6F1-6243-8F21-58518BBBD2F8}"/>
              </a:ext>
            </a:extLst>
          </p:cNvPr>
          <p:cNvSpPr txBox="1">
            <a:spLocks/>
          </p:cNvSpPr>
          <p:nvPr/>
        </p:nvSpPr>
        <p:spPr>
          <a:xfrm>
            <a:off x="348856" y="3321410"/>
            <a:ext cx="11676888" cy="2317389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endParaRPr lang="en-US" b="1" dirty="0"/>
          </a:p>
          <a:p>
            <a:r>
              <a:rPr lang="en-US" sz="16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freek.brinkhuis@timeseries.nl</a:t>
            </a:r>
          </a:p>
          <a:p>
            <a:endParaRPr lang="en-US" sz="1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jim.leitch@oelan.nl </a:t>
            </a:r>
          </a:p>
        </p:txBody>
      </p:sp>
    </p:spTree>
    <p:extLst>
      <p:ext uri="{BB962C8B-B14F-4D97-AF65-F5344CB8AC3E}">
        <p14:creationId xmlns:p14="http://schemas.microsoft.com/office/powerpoint/2010/main" val="1500845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688E0-EF92-A44B-9417-A2C79F2B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13" y="0"/>
            <a:ext cx="3416300" cy="255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17646-FA06-7140-9218-598FA9B858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4929135"/>
            <a:ext cx="4232275" cy="131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63C92-1B09-B24B-9609-0F4BB34D5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275" y="1755671"/>
            <a:ext cx="5322725" cy="3673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>
            <a:off x="471649" y="3592460"/>
            <a:ext cx="60960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atin typeface="American Typewriter" panose="02090604020004020304" pitchFamily="18" charset="77"/>
              </a:rPr>
              <a:t>Why </a:t>
            </a:r>
            <a:r>
              <a:rPr lang="en-US" sz="6600" b="1" dirty="0" err="1">
                <a:latin typeface="American Typewriter" panose="02090604020004020304" pitchFamily="18" charset="77"/>
              </a:rPr>
              <a:t>Mendix</a:t>
            </a:r>
            <a:r>
              <a:rPr lang="en-US" sz="6600" b="1" dirty="0">
                <a:latin typeface="American Typewriter" panose="02090604020004020304" pitchFamily="18" charset="77"/>
              </a:rPr>
              <a:t> and Containers ??</a:t>
            </a:r>
          </a:p>
        </p:txBody>
      </p:sp>
    </p:spTree>
    <p:extLst>
      <p:ext uri="{BB962C8B-B14F-4D97-AF65-F5344CB8AC3E}">
        <p14:creationId xmlns:p14="http://schemas.microsoft.com/office/powerpoint/2010/main" val="185861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92D26B-7941-E64D-BDA4-E7EBFBF8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13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22A4-9D54-6648-AA44-3A1E3FA0C0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12192000" cy="674716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 rot="1110764">
            <a:off x="4044226" y="1842098"/>
            <a:ext cx="80441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American Typewriter" panose="02090604020004020304" pitchFamily="18" charset="77"/>
              </a:rPr>
              <a:t>Any advantages?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76350"/>
            <a:ext cx="2781300" cy="27813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108556"/>
            <a:ext cx="4610100" cy="259318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080" y="3010006"/>
            <a:ext cx="250952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4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1DB203-6A20-F64C-8328-BD54A93E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0"/>
            <a:ext cx="12192000" cy="674716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>
            <a:off x="1770926" y="304366"/>
            <a:ext cx="804416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atin typeface="American Typewriter" panose="02090604020004020304" pitchFamily="18" charset="77"/>
              </a:rPr>
              <a:t>But but, what in it for me??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2349500"/>
            <a:ext cx="4984750" cy="398780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6019800" y="24892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Automagically</a:t>
            </a:r>
            <a:r>
              <a:rPr lang="nl-NL" sz="2400" b="1" dirty="0"/>
              <a:t> </a:t>
            </a:r>
            <a:r>
              <a:rPr lang="nl-NL" sz="2400" b="1" dirty="0" err="1"/>
              <a:t>deploy</a:t>
            </a:r>
            <a:r>
              <a:rPr lang="nl-NL" sz="2400" b="1" dirty="0"/>
              <a:t> </a:t>
            </a:r>
            <a:r>
              <a:rPr lang="nl-NL" sz="2400" b="1" dirty="0" err="1"/>
              <a:t>and</a:t>
            </a:r>
            <a:r>
              <a:rPr lang="nl-NL" sz="2400" b="1" dirty="0"/>
              <a:t> test </a:t>
            </a:r>
            <a:r>
              <a:rPr lang="nl-NL" sz="2400" b="1" dirty="0" err="1"/>
              <a:t>your</a:t>
            </a:r>
            <a:r>
              <a:rPr lang="nl-NL" sz="2400" b="1" dirty="0"/>
              <a:t> code in </a:t>
            </a:r>
            <a:r>
              <a:rPr lang="nl-NL" sz="2400" b="1" dirty="0" err="1"/>
              <a:t>one</a:t>
            </a:r>
            <a:r>
              <a:rPr lang="nl-NL" sz="2400" b="1" dirty="0"/>
              <a:t> </a:t>
            </a:r>
            <a:r>
              <a:rPr lang="nl-NL" sz="2400" b="1" dirty="0" err="1"/>
              <a:t>commit</a:t>
            </a:r>
            <a:endParaRPr lang="nl-NL" sz="2400" b="1" dirty="0"/>
          </a:p>
        </p:txBody>
      </p:sp>
      <p:sp>
        <p:nvSpPr>
          <p:cNvPr id="7" name="Tekstvak 6"/>
          <p:cNvSpPr txBox="1"/>
          <p:nvPr/>
        </p:nvSpPr>
        <p:spPr>
          <a:xfrm>
            <a:off x="6019800" y="3819237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Every</a:t>
            </a:r>
            <a:r>
              <a:rPr lang="nl-NL" sz="2400" b="1" dirty="0"/>
              <a:t> </a:t>
            </a:r>
            <a:r>
              <a:rPr lang="nl-NL" sz="2400" b="1" dirty="0" err="1"/>
              <a:t>dev</a:t>
            </a:r>
            <a:r>
              <a:rPr lang="nl-NL" sz="2400" b="1" dirty="0"/>
              <a:t> has </a:t>
            </a:r>
            <a:r>
              <a:rPr lang="nl-NL" sz="2400" b="1" dirty="0" err="1"/>
              <a:t>its</a:t>
            </a:r>
            <a:r>
              <a:rPr lang="nl-NL" sz="2400" b="1" dirty="0"/>
              <a:t> </a:t>
            </a:r>
            <a:r>
              <a:rPr lang="nl-NL" sz="2400" b="1" dirty="0" err="1"/>
              <a:t>own</a:t>
            </a:r>
            <a:r>
              <a:rPr lang="nl-NL" sz="2400" b="1" dirty="0"/>
              <a:t> TEST </a:t>
            </a:r>
            <a:r>
              <a:rPr lang="nl-NL" sz="2400" b="1" dirty="0" err="1"/>
              <a:t>env</a:t>
            </a:r>
            <a:r>
              <a:rPr lang="nl-NL" sz="2400" b="1" dirty="0"/>
              <a:t> </a:t>
            </a:r>
            <a:r>
              <a:rPr lang="nl-NL" sz="2400" b="1" dirty="0" err="1"/>
              <a:t>with</a:t>
            </a:r>
            <a:r>
              <a:rPr lang="nl-NL" sz="2400" b="1" dirty="0"/>
              <a:t> </a:t>
            </a:r>
            <a:r>
              <a:rPr lang="nl-NL" sz="2400" b="1" dirty="0" err="1"/>
              <a:t>all</a:t>
            </a:r>
            <a:r>
              <a:rPr lang="nl-NL" sz="2400" b="1" dirty="0"/>
              <a:t> </a:t>
            </a:r>
            <a:r>
              <a:rPr lang="nl-NL" sz="2400" b="1" dirty="0" err="1"/>
              <a:t>apps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60815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D248F7-C1D3-BC46-9B19-B7D5A2E867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0"/>
            <a:ext cx="12192000" cy="6747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>
            <a:off x="2082653" y="650730"/>
            <a:ext cx="804416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atin typeface="American Typewriter" panose="02090604020004020304" pitchFamily="18" charset="77"/>
              </a:rPr>
              <a:t>Sure, whatever can’t be that good right?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36" y="2612874"/>
            <a:ext cx="3729043" cy="3729043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4918363" y="2794000"/>
            <a:ext cx="674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Need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learn</a:t>
            </a:r>
            <a:r>
              <a:rPr lang="nl-NL" sz="2400" dirty="0"/>
              <a:t> a new platform/</a:t>
            </a:r>
            <a:r>
              <a:rPr lang="nl-NL" sz="2400" dirty="0" err="1"/>
              <a:t>language</a:t>
            </a:r>
            <a:r>
              <a:rPr lang="nl-NL" sz="2400" dirty="0"/>
              <a:t> (Or have a </a:t>
            </a:r>
            <a:r>
              <a:rPr lang="nl-NL" sz="2400" dirty="0" err="1"/>
              <a:t>Jim</a:t>
            </a:r>
            <a:r>
              <a:rPr lang="nl-NL" sz="2400" dirty="0"/>
              <a:t> as a </a:t>
            </a:r>
            <a:r>
              <a:rPr lang="nl-NL" sz="2400" dirty="0" err="1"/>
              <a:t>colleague</a:t>
            </a:r>
            <a:r>
              <a:rPr lang="nl-NL" sz="2400" dirty="0"/>
              <a:t>)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4918363" y="4121803"/>
            <a:ext cx="601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Environment </a:t>
            </a:r>
            <a:r>
              <a:rPr lang="nl-NL" sz="2400" dirty="0" err="1"/>
              <a:t>configuration</a:t>
            </a:r>
            <a:r>
              <a:rPr lang="nl-NL" sz="2400" dirty="0"/>
              <a:t> is </a:t>
            </a:r>
            <a:r>
              <a:rPr lang="nl-NL" sz="2400" dirty="0" err="1"/>
              <a:t>now</a:t>
            </a:r>
            <a:r>
              <a:rPr lang="nl-NL" sz="2400" dirty="0"/>
              <a:t> code, </a:t>
            </a:r>
            <a:r>
              <a:rPr lang="nl-NL" sz="2400" dirty="0" err="1"/>
              <a:t>not</a:t>
            </a:r>
            <a:r>
              <a:rPr lang="nl-NL" sz="2400" dirty="0"/>
              <a:t> UI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4918363" y="5080076"/>
            <a:ext cx="7033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Never </a:t>
            </a:r>
            <a:r>
              <a:rPr lang="nl-NL" sz="2400" dirty="0" err="1"/>
              <a:t>be</a:t>
            </a:r>
            <a:r>
              <a:rPr lang="nl-NL" sz="2400" dirty="0"/>
              <a:t> </a:t>
            </a:r>
            <a:r>
              <a:rPr lang="nl-NL" sz="2400" dirty="0" err="1"/>
              <a:t>able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use</a:t>
            </a:r>
            <a:r>
              <a:rPr lang="nl-NL" sz="2400" dirty="0"/>
              <a:t> the Works on </a:t>
            </a:r>
            <a:r>
              <a:rPr lang="nl-NL" sz="2400" dirty="0" err="1"/>
              <a:t>my</a:t>
            </a:r>
            <a:r>
              <a:rPr lang="nl-NL" sz="2400" dirty="0"/>
              <a:t> machine </a:t>
            </a:r>
            <a:r>
              <a:rPr lang="nl-NL" sz="2400" dirty="0" err="1"/>
              <a:t>excuse</a:t>
            </a:r>
            <a:r>
              <a:rPr lang="nl-NL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0749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688E0-EF92-A44B-9417-A2C79F2B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13" y="0"/>
            <a:ext cx="3416300" cy="255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17646-FA06-7140-9218-598FA9B858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4929135"/>
            <a:ext cx="4232275" cy="131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63C92-1B09-B24B-9609-0F4BB34D5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275" y="1755671"/>
            <a:ext cx="5322725" cy="3673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>
            <a:off x="247648" y="4586288"/>
            <a:ext cx="60960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atin typeface="American Typewriter" panose="02090604020004020304" pitchFamily="18" charset="77"/>
              </a:rPr>
              <a:t>Containers &amp;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4669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7C630-C5DF-8848-A29A-B0BF3F97F5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85" y="207699"/>
            <a:ext cx="4878250" cy="2914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337C1F-7642-E544-9B7E-EF172BD092D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132" y="207699"/>
            <a:ext cx="4233024" cy="2753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7EAF02-FA5E-1840-BADA-FE3185BF3D3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786" y="3122023"/>
            <a:ext cx="4430848" cy="3640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BDCFF-E6D6-1F49-8FA8-BFD5C0352B5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132" y="3370581"/>
            <a:ext cx="4233024" cy="3318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F2E01-2262-8A46-8757-12E60DB601D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506" y="124569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8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93BA0B-56F1-5E44-8D42-5BA2CD39A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086"/>
            <a:ext cx="12866914" cy="71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37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93BA0B-56F1-5E44-8D42-5BA2CD39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46703"/>
            <a:ext cx="12866914" cy="7139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C2A67E-1B0A-3B46-A899-949B5DF30160}"/>
              </a:ext>
            </a:extLst>
          </p:cNvPr>
          <p:cNvSpPr txBox="1"/>
          <p:nvPr/>
        </p:nvSpPr>
        <p:spPr>
          <a:xfrm>
            <a:off x="535577" y="535577"/>
            <a:ext cx="105547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merican Typewriter Condensed" panose="02090604020004020304" pitchFamily="18" charset="77"/>
              </a:rPr>
              <a:t>BORING!!!!!!!!!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2D9C7-47D6-B34A-B202-15DF01DA23D4}"/>
              </a:ext>
            </a:extLst>
          </p:cNvPr>
          <p:cNvSpPr txBox="1"/>
          <p:nvPr/>
        </p:nvSpPr>
        <p:spPr>
          <a:xfrm>
            <a:off x="535576" y="2105237"/>
            <a:ext cx="10554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Tx/>
              <a:buChar char="-"/>
            </a:pPr>
            <a:r>
              <a:rPr lang="en-US" sz="7200" b="1" dirty="0">
                <a:latin typeface="American Typewriter Condensed" panose="02090604020004020304" pitchFamily="18" charset="77"/>
              </a:rPr>
              <a:t>Fast and portable software delivery</a:t>
            </a:r>
          </a:p>
          <a:p>
            <a:pPr marL="857250" indent="-857250">
              <a:buFontTx/>
              <a:buChar char="-"/>
            </a:pPr>
            <a:r>
              <a:rPr lang="en-US" sz="7200" b="1" dirty="0">
                <a:latin typeface="American Typewriter Condensed" panose="02090604020004020304" pitchFamily="18" charset="77"/>
              </a:rPr>
              <a:t>Err…that‘s it !!</a:t>
            </a:r>
          </a:p>
        </p:txBody>
      </p:sp>
    </p:spTree>
    <p:extLst>
      <p:ext uri="{BB962C8B-B14F-4D97-AF65-F5344CB8AC3E}">
        <p14:creationId xmlns:p14="http://schemas.microsoft.com/office/powerpoint/2010/main" val="89443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D3A33-2F92-A04A-B0EB-EF10EE592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59585">
            <a:off x="522464" y="1731450"/>
            <a:ext cx="1723602" cy="1967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F1336-3490-0941-8681-D943EE2088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37408">
            <a:off x="450273" y="4377644"/>
            <a:ext cx="1795793" cy="2215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628AF-DF6F-F74B-84C3-35010B609434}"/>
              </a:ext>
            </a:extLst>
          </p:cNvPr>
          <p:cNvSpPr txBox="1"/>
          <p:nvPr/>
        </p:nvSpPr>
        <p:spPr>
          <a:xfrm>
            <a:off x="3505198" y="1731450"/>
            <a:ext cx="50430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Freekie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Communist-Era Two Stroke cars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Toy Story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Beer Tasting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Cool Stuff With Computers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0FD5D-91F6-6E4C-9BAA-28573A796114}"/>
              </a:ext>
            </a:extLst>
          </p:cNvPr>
          <p:cNvSpPr txBox="1"/>
          <p:nvPr/>
        </p:nvSpPr>
        <p:spPr>
          <a:xfrm>
            <a:off x="3505199" y="4377644"/>
            <a:ext cx="50430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Jimbo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Family Man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Dog Lover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Beer Tasting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Cool Stuff With Computers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B1C80-6E97-C346-9E0A-F0EB868786CA}"/>
              </a:ext>
            </a:extLst>
          </p:cNvPr>
          <p:cNvSpPr txBox="1"/>
          <p:nvPr/>
        </p:nvSpPr>
        <p:spPr>
          <a:xfrm>
            <a:off x="450273" y="539072"/>
            <a:ext cx="1145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merican Typewriter" panose="02090604020004020304" pitchFamily="18" charset="77"/>
              </a:rPr>
              <a:t>BUT WHO ARE THESE GUYS ANYWAY ????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D98B7B-606E-B944-8AA8-E6D9D3DEA5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16853"/>
            <a:ext cx="3276265" cy="2261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2067EB-318A-1B41-959C-1421E51B6F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33570">
            <a:off x="8392891" y="1765954"/>
            <a:ext cx="2848095" cy="1898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4D7FF-A03B-B44B-92F7-A210B191D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30652">
            <a:off x="8611490" y="4224873"/>
            <a:ext cx="1863716" cy="17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1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45F7E-50B5-0540-96EE-F84F46FD27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F9D9A-4901-834B-9689-CBE4BCC7E4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0557"/>
            <a:ext cx="1957742" cy="14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21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45F7E-50B5-0540-96EE-F84F46FD27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3508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99CD-2383-8E40-8200-80A81663F58C}"/>
              </a:ext>
            </a:extLst>
          </p:cNvPr>
          <p:cNvSpPr txBox="1"/>
          <p:nvPr/>
        </p:nvSpPr>
        <p:spPr>
          <a:xfrm>
            <a:off x="313509" y="499578"/>
            <a:ext cx="885661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70C0"/>
                </a:solidFill>
              </a:rPr>
              <a:t>Gets Difficult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4000" dirty="0">
                <a:solidFill>
                  <a:srgbClr val="0070C0"/>
                </a:solidFill>
              </a:rPr>
              <a:t>Deployment</a:t>
            </a:r>
          </a:p>
          <a:p>
            <a:pPr marL="457200" indent="-457200">
              <a:buFontTx/>
              <a:buChar char="-"/>
            </a:pPr>
            <a:r>
              <a:rPr lang="en-US" sz="4000" dirty="0">
                <a:solidFill>
                  <a:srgbClr val="0070C0"/>
                </a:solidFill>
              </a:rPr>
              <a:t>Keeping track of ports</a:t>
            </a:r>
          </a:p>
          <a:p>
            <a:pPr marL="457200" indent="-457200">
              <a:buFontTx/>
              <a:buChar char="-"/>
            </a:pPr>
            <a:r>
              <a:rPr lang="en-US" sz="4000" dirty="0">
                <a:solidFill>
                  <a:srgbClr val="0070C0"/>
                </a:solidFill>
              </a:rPr>
              <a:t>Storage</a:t>
            </a:r>
          </a:p>
          <a:p>
            <a:pPr marL="457200" indent="-457200">
              <a:buFontTx/>
              <a:buChar char="-"/>
            </a:pPr>
            <a:r>
              <a:rPr lang="en-US" sz="4000" dirty="0">
                <a:solidFill>
                  <a:srgbClr val="0070C0"/>
                </a:solidFill>
              </a:rPr>
              <a:t>Load Balancing</a:t>
            </a:r>
          </a:p>
          <a:p>
            <a:pPr marL="457200" indent="-457200">
              <a:buFontTx/>
              <a:buChar char="-"/>
            </a:pPr>
            <a:r>
              <a:rPr lang="en-US" sz="4000" dirty="0">
                <a:solidFill>
                  <a:srgbClr val="0070C0"/>
                </a:solidFill>
              </a:rPr>
              <a:t>Logging</a:t>
            </a:r>
          </a:p>
          <a:p>
            <a:pPr marL="457200" indent="-457200">
              <a:buFontTx/>
              <a:buChar char="-"/>
            </a:pPr>
            <a:r>
              <a:rPr lang="en-US" sz="4000" dirty="0" err="1">
                <a:solidFill>
                  <a:srgbClr val="0070C0"/>
                </a:solidFill>
              </a:rPr>
              <a:t>Microservices</a:t>
            </a:r>
            <a:endParaRPr lang="en-US" sz="4000" dirty="0">
              <a:solidFill>
                <a:srgbClr val="0070C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4000" dirty="0">
                <a:solidFill>
                  <a:srgbClr val="0070C0"/>
                </a:solidFill>
              </a:rPr>
              <a:t>Help, I don’t want to deal with this stuff</a:t>
            </a:r>
          </a:p>
          <a:p>
            <a:pPr marL="457200" indent="-457200">
              <a:buFontTx/>
              <a:buChar char="-"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124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52161-3668-5348-9BFD-27614CA349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186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8BB10-E6EE-4B4E-9FDB-4513C389FC29}"/>
              </a:ext>
            </a:extLst>
          </p:cNvPr>
          <p:cNvSpPr txBox="1"/>
          <p:nvPr/>
        </p:nvSpPr>
        <p:spPr>
          <a:xfrm>
            <a:off x="0" y="757645"/>
            <a:ext cx="571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3D838-942E-7D44-BB82-D47C802B2E98}"/>
              </a:ext>
            </a:extLst>
          </p:cNvPr>
          <p:cNvSpPr txBox="1"/>
          <p:nvPr/>
        </p:nvSpPr>
        <p:spPr>
          <a:xfrm>
            <a:off x="0" y="757645"/>
            <a:ext cx="571862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merican Typewriter Condensed" panose="02090604020004020304" pitchFamily="18" charset="77"/>
              </a:rPr>
              <a:t>Container Orchestration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88785-30D2-7844-80AC-66A9C3A51715}"/>
              </a:ext>
            </a:extLst>
          </p:cNvPr>
          <p:cNvSpPr txBox="1"/>
          <p:nvPr/>
        </p:nvSpPr>
        <p:spPr>
          <a:xfrm>
            <a:off x="6074229" y="757645"/>
            <a:ext cx="53557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-DCOS</a:t>
            </a:r>
          </a:p>
          <a:p>
            <a:r>
              <a:rPr lang="en-US" sz="6000" dirty="0"/>
              <a:t>-Kubernetes</a:t>
            </a:r>
          </a:p>
          <a:p>
            <a:r>
              <a:rPr lang="en-US" sz="6000" dirty="0"/>
              <a:t>-Docker Swarm</a:t>
            </a:r>
          </a:p>
          <a:p>
            <a:r>
              <a:rPr lang="en-US" sz="6000" dirty="0"/>
              <a:t>-</a:t>
            </a:r>
            <a:r>
              <a:rPr lang="en-US" sz="6000" dirty="0" err="1"/>
              <a:t>OpenShift</a:t>
            </a:r>
            <a:endParaRPr lang="en-US" sz="6000" dirty="0"/>
          </a:p>
          <a:p>
            <a:r>
              <a:rPr lang="en-US" sz="6000" dirty="0"/>
              <a:t>-Cloud Foundry</a:t>
            </a:r>
          </a:p>
        </p:txBody>
      </p:sp>
    </p:spTree>
    <p:extLst>
      <p:ext uri="{BB962C8B-B14F-4D97-AF65-F5344CB8AC3E}">
        <p14:creationId xmlns:p14="http://schemas.microsoft.com/office/powerpoint/2010/main" val="334055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688E0-EF92-A44B-9417-A2C79F2B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13" y="0"/>
            <a:ext cx="3416300" cy="255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17646-FA06-7140-9218-598FA9B858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4929135"/>
            <a:ext cx="4232275" cy="131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63C92-1B09-B24B-9609-0F4BB34D5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275" y="1755671"/>
            <a:ext cx="5322725" cy="3673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>
            <a:off x="150666" y="4929135"/>
            <a:ext cx="609600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merican Typewriter Condensed" panose="02090604020004020304" pitchFamily="18" charset="77"/>
              </a:rPr>
              <a:t>Of </a:t>
            </a:r>
            <a:r>
              <a:rPr lang="en-US" sz="4400" b="1" dirty="0" err="1">
                <a:latin typeface="American Typewriter Condensed" panose="02090604020004020304" pitchFamily="18" charset="77"/>
              </a:rPr>
              <a:t>Devops</a:t>
            </a:r>
            <a:r>
              <a:rPr lang="en-US" sz="4400" b="1" dirty="0">
                <a:latin typeface="American Typewriter Condensed" panose="02090604020004020304" pitchFamily="18" charset="77"/>
              </a:rPr>
              <a:t> and Pipelines and </a:t>
            </a:r>
            <a:r>
              <a:rPr lang="en-US" sz="4400" b="1" dirty="0" err="1">
                <a:latin typeface="American Typewriter Condensed" panose="02090604020004020304" pitchFamily="18" charset="77"/>
              </a:rPr>
              <a:t>SelfService</a:t>
            </a:r>
            <a:endParaRPr lang="en-US" sz="4400" b="1" dirty="0">
              <a:latin typeface="American Typewriter Condensed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350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276DA-4C63-0B48-9B22-C17B442A0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276DA-4C63-0B48-9B22-C17B442A01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390921-1114-6D48-8036-11258BC818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merican Typewriter" panose="02090604020004020304" pitchFamily="18" charset="77"/>
              </a:rPr>
              <a:t>What is / Why  DevOps ?</a:t>
            </a:r>
            <a:br>
              <a:rPr lang="en-US" b="1" dirty="0">
                <a:latin typeface="American Typewriter" panose="02090604020004020304" pitchFamily="18" charset="77"/>
              </a:rPr>
            </a:br>
            <a:endParaRPr lang="en-US" b="1" dirty="0">
              <a:latin typeface="American Typewriter" panose="02090604020004020304" pitchFamily="18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E843CC-FA7D-F343-9752-B96F0FE171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American Typewriter" panose="02090604020004020304" pitchFamily="18" charset="77"/>
              </a:rPr>
              <a:t>Faster Time To Market</a:t>
            </a:r>
          </a:p>
          <a:p>
            <a:r>
              <a:rPr lang="en-US" sz="3600" dirty="0">
                <a:latin typeface="American Typewriter" panose="02090604020004020304" pitchFamily="18" charset="77"/>
              </a:rPr>
              <a:t>Smaller Releases More Often / Less Risk</a:t>
            </a:r>
          </a:p>
          <a:p>
            <a:r>
              <a:rPr lang="en-US" sz="3600" dirty="0">
                <a:latin typeface="American Typewriter" panose="02090604020004020304" pitchFamily="18" charset="77"/>
              </a:rPr>
              <a:t>“If it it hurts do it more often”</a:t>
            </a:r>
          </a:p>
          <a:p>
            <a:r>
              <a:rPr lang="en-US" sz="3600" dirty="0">
                <a:latin typeface="American Typewriter" panose="02090604020004020304" pitchFamily="18" charset="77"/>
              </a:rPr>
              <a:t>Collaboration Dev/Ops</a:t>
            </a:r>
          </a:p>
          <a:p>
            <a:r>
              <a:rPr lang="en-US" sz="3600" dirty="0" err="1">
                <a:latin typeface="American Typewriter" panose="02090604020004020304" pitchFamily="18" charset="77"/>
              </a:rPr>
              <a:t>Devs</a:t>
            </a:r>
            <a:r>
              <a:rPr lang="en-US" sz="3600" dirty="0">
                <a:latin typeface="American Typewriter" panose="02090604020004020304" pitchFamily="18" charset="77"/>
              </a:rPr>
              <a:t> do Ops tasks, Ops use dev tools</a:t>
            </a:r>
          </a:p>
          <a:p>
            <a:r>
              <a:rPr lang="en-US" sz="3600" dirty="0">
                <a:latin typeface="American Typewriter" panose="02090604020004020304" pitchFamily="18" charset="77"/>
              </a:rPr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221472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CE3C9-579A-964C-AF86-2244E37B03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5B6A15B-715B-F34B-A74D-121C77C060B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Software</a:t>
            </a:r>
            <a:r>
              <a:rPr lang="en-US" baseline="0" dirty="0"/>
              <a:t> Deliver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8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0"/>
            <a:ext cx="11650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4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6700"/>
            <a:ext cx="12192000" cy="63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0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500"/>
            <a:ext cx="12192000" cy="57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688E0-EF92-A44B-9417-A2C79F2B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13" y="0"/>
            <a:ext cx="3416300" cy="255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17646-FA06-7140-9218-598FA9B858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4929135"/>
            <a:ext cx="4232275" cy="131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63C92-1B09-B24B-9609-0F4BB34D5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275" y="1755671"/>
            <a:ext cx="5322725" cy="3673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>
            <a:off x="194485" y="5429250"/>
            <a:ext cx="60960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atin typeface="American Typewriter" panose="02090604020004020304" pitchFamily="18" charset="77"/>
              </a:rPr>
              <a:t>Agenda:</a:t>
            </a:r>
          </a:p>
        </p:txBody>
      </p:sp>
    </p:spTree>
    <p:extLst>
      <p:ext uri="{BB962C8B-B14F-4D97-AF65-F5344CB8AC3E}">
        <p14:creationId xmlns:p14="http://schemas.microsoft.com/office/powerpoint/2010/main" val="535005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47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688E0-EF92-A44B-9417-A2C79F2B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13" y="0"/>
            <a:ext cx="3416300" cy="255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17646-FA06-7140-9218-598FA9B858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4929135"/>
            <a:ext cx="4232275" cy="131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63C92-1B09-B24B-9609-0F4BB34D5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275" y="1755671"/>
            <a:ext cx="5322725" cy="3673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>
            <a:off x="241751" y="4522891"/>
            <a:ext cx="60960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atin typeface="American Typewriter" panose="02090604020004020304" pitchFamily="18" charset="77"/>
              </a:rPr>
              <a:t>W00t! Demo!</a:t>
            </a:r>
          </a:p>
        </p:txBody>
      </p:sp>
    </p:spTree>
    <p:extLst>
      <p:ext uri="{BB962C8B-B14F-4D97-AF65-F5344CB8AC3E}">
        <p14:creationId xmlns:p14="http://schemas.microsoft.com/office/powerpoint/2010/main" val="4265850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688E0-EF92-A44B-9417-A2C79F2B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13" y="0"/>
            <a:ext cx="3416300" cy="255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17646-FA06-7140-9218-598FA9B858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4929135"/>
            <a:ext cx="4232275" cy="131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63C92-1B09-B24B-9609-0F4BB34D5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275" y="1755671"/>
            <a:ext cx="5322725" cy="3673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>
            <a:off x="194485" y="5429250"/>
            <a:ext cx="60960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atin typeface="American Typewriter" panose="02090604020004020304" pitchFamily="18" charset="77"/>
              </a:rPr>
              <a:t>Sales Pitch:</a:t>
            </a:r>
          </a:p>
        </p:txBody>
      </p:sp>
    </p:spTree>
    <p:extLst>
      <p:ext uri="{BB962C8B-B14F-4D97-AF65-F5344CB8AC3E}">
        <p14:creationId xmlns:p14="http://schemas.microsoft.com/office/powerpoint/2010/main" val="777670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960BB-3DCB-434E-97A5-EAD433FF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" y="274205"/>
            <a:ext cx="4668982" cy="1268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E1A69-1718-0247-9C9A-9873AA1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98" y="-133281"/>
            <a:ext cx="5555673" cy="2083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CB177-5C3A-BF42-8E37-AAD0B758C502}"/>
              </a:ext>
            </a:extLst>
          </p:cNvPr>
          <p:cNvSpPr txBox="1"/>
          <p:nvPr/>
        </p:nvSpPr>
        <p:spPr>
          <a:xfrm>
            <a:off x="322841" y="2064327"/>
            <a:ext cx="61842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latin typeface="Gill Sans Ultra Bold" panose="020B0A02020104020203" pitchFamily="34" charset="77"/>
              </a:rPr>
              <a:t>We Help You Setup Software Delivery Pipelines (Especially </a:t>
            </a:r>
            <a:r>
              <a:rPr lang="en-US" sz="2400" dirty="0" err="1">
                <a:latin typeface="Gill Sans Ultra Bold" panose="020B0A02020104020203" pitchFamily="34" charset="77"/>
              </a:rPr>
              <a:t>Mendix</a:t>
            </a:r>
            <a:r>
              <a:rPr lang="en-US" sz="2400" dirty="0">
                <a:latin typeface="Gill Sans Ultra Bold" panose="020B0A02020104020203" pitchFamily="34" charset="77"/>
              </a:rPr>
              <a:t> Ones)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Gill Sans Ultra Bold" panose="020B0A02020104020203" pitchFamily="34" charset="77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Gill Sans Ultra Bold" panose="020B0A02020104020203" pitchFamily="34" charset="77"/>
              </a:rPr>
              <a:t>Cloud Operations (</a:t>
            </a:r>
            <a:r>
              <a:rPr lang="en-US" sz="2400" dirty="0" err="1">
                <a:latin typeface="Gill Sans Ultra Bold" panose="020B0A02020104020203" pitchFamily="34" charset="77"/>
              </a:rPr>
              <a:t>Mendix</a:t>
            </a:r>
            <a:r>
              <a:rPr lang="en-US" sz="2400" dirty="0">
                <a:latin typeface="Gill Sans Ultra Bold" panose="020B0A02020104020203" pitchFamily="34" charset="77"/>
              </a:rPr>
              <a:t> too)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Gill Sans Ultra Bold" panose="020B0A02020104020203" pitchFamily="34" charset="77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Gill Sans Ultra Bold" panose="020B0A02020104020203" pitchFamily="34" charset="77"/>
              </a:rPr>
              <a:t>Automated testing (Yep)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Gill Sans Ultra Bold" panose="020B0A02020104020203" pitchFamily="34" charset="77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Gill Sans Ultra Bold" panose="020B0A02020104020203" pitchFamily="34" charset="77"/>
              </a:rPr>
              <a:t>App development (not </a:t>
            </a:r>
            <a:r>
              <a:rPr lang="en-US" sz="2400" dirty="0" err="1">
                <a:latin typeface="Gill Sans Ultra Bold" panose="020B0A02020104020203" pitchFamily="34" charset="77"/>
              </a:rPr>
              <a:t>mendix</a:t>
            </a:r>
            <a:r>
              <a:rPr lang="en-US" sz="2400" dirty="0">
                <a:latin typeface="Gill Sans Ultra Bold" panose="020B0A02020104020203" pitchFamily="34" charset="77"/>
              </a:rPr>
              <a:t> yet)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Gill Sans Ultra Bold" panose="020B0A02020104020203" pitchFamily="34" charset="77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Gill Sans Ultra Bold" panose="020B0A02020104020203" pitchFamily="34" charset="77"/>
              </a:rPr>
              <a:t>Data Privacy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A2127-342D-6D46-A9FA-A3F6B63061F4}"/>
              </a:ext>
            </a:extLst>
          </p:cNvPr>
          <p:cNvSpPr txBox="1"/>
          <p:nvPr/>
        </p:nvSpPr>
        <p:spPr>
          <a:xfrm>
            <a:off x="7058406" y="2064327"/>
            <a:ext cx="42810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Blah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Blah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Blah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Blah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Blah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2B197-AB3D-E040-A6B3-8145E4FAE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404" y="4733103"/>
            <a:ext cx="2817444" cy="19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33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2A2E-55E0-C14F-955B-61EED7929B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Reading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FE3F8-1FC2-9943-91CE-0640C73C73C5}"/>
              </a:ext>
            </a:extLst>
          </p:cNvPr>
          <p:cNvSpPr txBox="1"/>
          <p:nvPr/>
        </p:nvSpPr>
        <p:spPr>
          <a:xfrm>
            <a:off x="566351" y="2209671"/>
            <a:ext cx="102950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merican Typewriter Condensed" panose="02090604020004020304" pitchFamily="18" charset="77"/>
              </a:rPr>
              <a:t>The Phoenix Project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merican Typewriter Condensed" panose="02090604020004020304" pitchFamily="18" charset="77"/>
              </a:rPr>
              <a:t>Release 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merican Typewriter Condensed" panose="02090604020004020304" pitchFamily="18" charset="77"/>
              </a:rPr>
              <a:t>The DevOps Handbook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merican Typewriter Condensed" panose="02090604020004020304" pitchFamily="18" charset="77"/>
              </a:rPr>
              <a:t>Continuous Delivery (&amp; Spotify diagrams)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merican Typewriter Condensed" panose="02090604020004020304" pitchFamily="18" charset="77"/>
              </a:rPr>
              <a:t>Google Site Reliability Engineering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merican Typewriter Condensed" panose="02090604020004020304" pitchFamily="18" charset="77"/>
              </a:rPr>
              <a:t>Gödel, Escher, Bach: An Eternal Golden Braid</a:t>
            </a:r>
          </a:p>
          <a:p>
            <a:endParaRPr lang="en-US" sz="3600" b="1" dirty="0">
              <a:latin typeface="American Typewriter Condensed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044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AC5FE4-536A-0F40-84C8-FBB807E5FD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91828" y="85061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966723-475E-1742-8EDA-E1AC28EA5509}"/>
              </a:ext>
            </a:extLst>
          </p:cNvPr>
          <p:cNvSpPr txBox="1">
            <a:spLocks/>
          </p:cNvSpPr>
          <p:nvPr/>
        </p:nvSpPr>
        <p:spPr>
          <a:xfrm>
            <a:off x="503273" y="581801"/>
            <a:ext cx="11330763" cy="61060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American Typewriter Condensed" panose="02090604020004020304" pitchFamily="18" charset="77"/>
              </a:rPr>
              <a:t>Agenda:</a:t>
            </a:r>
          </a:p>
          <a:p>
            <a:pPr marL="857250" indent="-857250">
              <a:buFontTx/>
              <a:buChar char="-"/>
            </a:pPr>
            <a:r>
              <a:rPr lang="en-US" sz="4800" b="1" dirty="0">
                <a:latin typeface="American Typewriter Condensed" panose="02090604020004020304" pitchFamily="18" charset="77"/>
              </a:rPr>
              <a:t>Our Mission @ Twill Logistics  (f)</a:t>
            </a:r>
          </a:p>
          <a:p>
            <a:pPr marL="857250" indent="-857250">
              <a:buFontTx/>
              <a:buChar char="-"/>
            </a:pPr>
            <a:r>
              <a:rPr lang="en-US" sz="4800" b="1" dirty="0" err="1">
                <a:latin typeface="American Typewriter Condensed" panose="02090604020004020304" pitchFamily="18" charset="77"/>
              </a:rPr>
              <a:t>Mendix</a:t>
            </a:r>
            <a:r>
              <a:rPr lang="en-US" sz="4800" b="1" dirty="0">
                <a:latin typeface="American Typewriter Condensed" panose="02090604020004020304" pitchFamily="18" charset="77"/>
              </a:rPr>
              <a:t> &amp; Containers – Why ? (f)</a:t>
            </a:r>
          </a:p>
          <a:p>
            <a:pPr marL="857250" indent="-857250">
              <a:buFontTx/>
              <a:buChar char="-"/>
            </a:pPr>
            <a:r>
              <a:rPr lang="en-US" sz="4800" b="1" dirty="0">
                <a:latin typeface="American Typewriter Condensed" panose="02090604020004020304" pitchFamily="18" charset="77"/>
              </a:rPr>
              <a:t>Containers &amp; Orchestration?? (j)</a:t>
            </a:r>
          </a:p>
          <a:p>
            <a:pPr marL="857250" indent="-857250">
              <a:buFontTx/>
              <a:buChar char="-"/>
            </a:pPr>
            <a:r>
              <a:rPr lang="en-US" sz="4800" b="1" dirty="0">
                <a:latin typeface="American Typewriter Condensed" panose="02090604020004020304" pitchFamily="18" charset="77"/>
              </a:rPr>
              <a:t>Of </a:t>
            </a:r>
            <a:r>
              <a:rPr lang="en-US" sz="4800" b="1" dirty="0" err="1">
                <a:latin typeface="American Typewriter Condensed" panose="02090604020004020304" pitchFamily="18" charset="77"/>
              </a:rPr>
              <a:t>Devops</a:t>
            </a:r>
            <a:r>
              <a:rPr lang="en-US" sz="4800" b="1" dirty="0">
                <a:latin typeface="American Typewriter Condensed" panose="02090604020004020304" pitchFamily="18" charset="77"/>
              </a:rPr>
              <a:t>, Pipelines and </a:t>
            </a:r>
            <a:r>
              <a:rPr lang="en-US" sz="4800" b="1" dirty="0" err="1">
                <a:latin typeface="American Typewriter Condensed" panose="02090604020004020304" pitchFamily="18" charset="77"/>
              </a:rPr>
              <a:t>SelfService</a:t>
            </a:r>
            <a:r>
              <a:rPr lang="en-US" sz="4800" b="1" dirty="0">
                <a:latin typeface="American Typewriter Condensed" panose="02090604020004020304" pitchFamily="18" charset="77"/>
              </a:rPr>
              <a:t> (j)</a:t>
            </a:r>
          </a:p>
          <a:p>
            <a:pPr marL="857250" indent="-857250">
              <a:buFontTx/>
              <a:buChar char="-"/>
            </a:pPr>
            <a:r>
              <a:rPr lang="en-US" sz="4800" b="1" dirty="0">
                <a:latin typeface="American Typewriter Condensed" panose="02090604020004020304" pitchFamily="18" charset="77"/>
              </a:rPr>
              <a:t>W00t! Live Demo !! (</a:t>
            </a:r>
            <a:r>
              <a:rPr lang="en-US" sz="4800" b="1" dirty="0" err="1">
                <a:latin typeface="American Typewriter Condensed" panose="02090604020004020304" pitchFamily="18" charset="77"/>
              </a:rPr>
              <a:t>f+j</a:t>
            </a:r>
            <a:r>
              <a:rPr lang="en-US" sz="4800" b="1" dirty="0">
                <a:latin typeface="American Typewriter Condensed" panose="02090604020004020304" pitchFamily="18" charset="77"/>
              </a:rPr>
              <a:t>) </a:t>
            </a:r>
          </a:p>
          <a:p>
            <a:pPr marL="857250" indent="-857250">
              <a:buFontTx/>
              <a:buChar char="-"/>
            </a:pPr>
            <a:r>
              <a:rPr lang="en-US" sz="4800" b="1" dirty="0">
                <a:latin typeface="American Typewriter Condensed" panose="02090604020004020304" pitchFamily="18" charset="77"/>
              </a:rPr>
              <a:t>Sales Pitch (</a:t>
            </a:r>
            <a:r>
              <a:rPr lang="en-US" sz="4800" b="1" dirty="0" err="1">
                <a:latin typeface="American Typewriter Condensed" panose="02090604020004020304" pitchFamily="18" charset="77"/>
              </a:rPr>
              <a:t>f+j</a:t>
            </a:r>
            <a:r>
              <a:rPr lang="en-US" sz="4800" b="1" dirty="0">
                <a:latin typeface="American Typewriter Condensed" panose="02090604020004020304" pitchFamily="18" charset="77"/>
              </a:rPr>
              <a:t>) </a:t>
            </a:r>
          </a:p>
          <a:p>
            <a:pPr marL="857250" indent="-857250">
              <a:buFontTx/>
              <a:buChar char="-"/>
            </a:pPr>
            <a:r>
              <a:rPr lang="en-US" sz="4800" b="1" dirty="0">
                <a:latin typeface="American Typewriter Condensed" panose="02090604020004020304" pitchFamily="18" charset="77"/>
              </a:rPr>
              <a:t>Questions</a:t>
            </a:r>
          </a:p>
          <a:p>
            <a:pPr marL="857250" indent="-857250">
              <a:buFontTx/>
              <a:buChar char="-"/>
            </a:pPr>
            <a:endParaRPr lang="en-US" sz="6000" b="1" dirty="0">
              <a:latin typeface="American Typewriter Condensed" panose="02090604020004020304" pitchFamily="18" charset="77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4FF7F8-B6F1-6243-8F21-58518BBBD2F8}"/>
              </a:ext>
            </a:extLst>
          </p:cNvPr>
          <p:cNvSpPr txBox="1">
            <a:spLocks/>
          </p:cNvSpPr>
          <p:nvPr/>
        </p:nvSpPr>
        <p:spPr>
          <a:xfrm>
            <a:off x="265176" y="5202238"/>
            <a:ext cx="1167688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688E0-EF92-A44B-9417-A2C79F2B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13" y="0"/>
            <a:ext cx="3416300" cy="255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17646-FA06-7140-9218-598FA9B858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4929135"/>
            <a:ext cx="4232275" cy="1311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63C92-1B09-B24B-9609-0F4BB34D5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275" y="1755671"/>
            <a:ext cx="5322725" cy="3673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F98B1-18F8-5141-82DD-C64F8A4F1448}"/>
              </a:ext>
            </a:extLst>
          </p:cNvPr>
          <p:cNvSpPr/>
          <p:nvPr/>
        </p:nvSpPr>
        <p:spPr>
          <a:xfrm>
            <a:off x="247648" y="4586288"/>
            <a:ext cx="6096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American Typewriter" panose="02090604020004020304" pitchFamily="18" charset="77"/>
              </a:rPr>
              <a:t>Our Mission @ Twill Logistics</a:t>
            </a:r>
          </a:p>
        </p:txBody>
      </p:sp>
    </p:spTree>
    <p:extLst>
      <p:ext uri="{BB962C8B-B14F-4D97-AF65-F5344CB8AC3E}">
        <p14:creationId xmlns:p14="http://schemas.microsoft.com/office/powerpoint/2010/main" val="368660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AD3C3-2F3D-8C41-9D73-B041B834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3321"/>
            <a:ext cx="4816549" cy="3944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85141-80C3-E34F-8F6F-B22B164BA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212652"/>
            <a:ext cx="4816549" cy="3125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573E0-9782-2746-87D3-AA6D34DF63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548" y="-212651"/>
            <a:ext cx="4715377" cy="7070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CA6370-CF00-3641-9F8D-17F5037166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432962" y="2098964"/>
            <a:ext cx="6858002" cy="2660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1DA8A-9E14-F048-B6E2-776799E66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859" y="1148316"/>
            <a:ext cx="5282784" cy="4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AC2C7-37C2-E94F-B916-6B2EC80259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18612C-AB36-0548-91C1-C7DD7FCBE7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46" y="3429000"/>
            <a:ext cx="1798777" cy="557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7541FE-B2B5-4D47-9380-9AE8F2DA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653" y="3065416"/>
            <a:ext cx="2154270" cy="11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990EE-3F40-4D4D-A3B0-D28D4E829F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" y="-212653"/>
            <a:ext cx="12192001" cy="7103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0DFD0-7199-0C48-A370-DA77764D0AF3}"/>
              </a:ext>
            </a:extLst>
          </p:cNvPr>
          <p:cNvSpPr txBox="1"/>
          <p:nvPr/>
        </p:nvSpPr>
        <p:spPr>
          <a:xfrm>
            <a:off x="872837" y="1052946"/>
            <a:ext cx="10668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>
                <a:latin typeface="Cooper Black" panose="0208090404030B020404" pitchFamily="18" charset="77"/>
              </a:rPr>
              <a:t>Requirements fitted on one A4</a:t>
            </a:r>
          </a:p>
          <a:p>
            <a:pPr marL="285750" indent="-285750">
              <a:buFontTx/>
              <a:buChar char="-"/>
            </a:pPr>
            <a:r>
              <a:rPr lang="en-US" sz="3600" dirty="0">
                <a:latin typeface="Cooper Black" panose="0208090404030B020404" pitchFamily="18" charset="77"/>
              </a:rPr>
              <a:t>MVP - Style</a:t>
            </a:r>
          </a:p>
          <a:p>
            <a:pPr marL="285750" indent="-285750">
              <a:buFontTx/>
              <a:buChar char="-"/>
            </a:pPr>
            <a:r>
              <a:rPr lang="en-US" sz="3600" dirty="0">
                <a:latin typeface="Cooper Black" panose="0208090404030B020404" pitchFamily="18" charset="77"/>
              </a:rPr>
              <a:t>Started With </a:t>
            </a:r>
            <a:r>
              <a:rPr lang="en-US" sz="3600" dirty="0" err="1">
                <a:latin typeface="Cooper Black" panose="0208090404030B020404" pitchFamily="18" charset="77"/>
              </a:rPr>
              <a:t>Mendix</a:t>
            </a:r>
            <a:r>
              <a:rPr lang="en-US" sz="3600" dirty="0">
                <a:latin typeface="Cooper Black" panose="0208090404030B020404" pitchFamily="18" charset="77"/>
              </a:rPr>
              <a:t> Development</a:t>
            </a:r>
          </a:p>
          <a:p>
            <a:pPr marL="285750" indent="-285750">
              <a:buFontTx/>
              <a:buChar char="-"/>
            </a:pPr>
            <a:r>
              <a:rPr lang="en-US" sz="3600" dirty="0">
                <a:latin typeface="Cooper Black" panose="0208090404030B020404" pitchFamily="18" charset="77"/>
              </a:rPr>
              <a:t>Java </a:t>
            </a:r>
            <a:r>
              <a:rPr lang="en-US" sz="3600" dirty="0" err="1">
                <a:latin typeface="Cooper Black" panose="0208090404030B020404" pitchFamily="18" charset="77"/>
              </a:rPr>
              <a:t>devs</a:t>
            </a:r>
            <a:r>
              <a:rPr lang="en-US" sz="3600" dirty="0">
                <a:latin typeface="Cooper Black" panose="0208090404030B020404" pitchFamily="18" charset="77"/>
              </a:rPr>
              <a:t> brought in  after 8 weeks</a:t>
            </a:r>
          </a:p>
          <a:p>
            <a:pPr marL="285750" indent="-285750">
              <a:buFontTx/>
              <a:buChar char="-"/>
            </a:pPr>
            <a:r>
              <a:rPr lang="en-US" sz="3600" dirty="0">
                <a:latin typeface="Cooper Black" panose="0208090404030B020404" pitchFamily="18" charset="77"/>
              </a:rPr>
              <a:t>Ops guys after 9 weeks</a:t>
            </a:r>
          </a:p>
          <a:p>
            <a:pPr marL="285750" indent="-285750">
              <a:buFontTx/>
              <a:buChar char="-"/>
            </a:pPr>
            <a:r>
              <a:rPr lang="en-US" sz="3600" dirty="0">
                <a:latin typeface="Cooper Black" panose="0208090404030B020404" pitchFamily="18" charset="77"/>
              </a:rPr>
              <a:t>Dev environment ready in 12 weeks</a:t>
            </a:r>
          </a:p>
          <a:p>
            <a:pPr marL="285750" indent="-285750">
              <a:buFontTx/>
              <a:buChar char="-"/>
            </a:pPr>
            <a:r>
              <a:rPr lang="en-US" sz="3600" dirty="0">
                <a:latin typeface="Cooper Black" panose="0208090404030B020404" pitchFamily="18" charset="77"/>
              </a:rPr>
              <a:t>Production in 16 weeks</a:t>
            </a:r>
          </a:p>
          <a:p>
            <a:pPr marL="285750" indent="-285750">
              <a:buFontTx/>
              <a:buChar char="-"/>
            </a:pPr>
            <a:r>
              <a:rPr lang="en-US" sz="3600" dirty="0">
                <a:latin typeface="Cooper Black" panose="0208090404030B020404" pitchFamily="18" charset="77"/>
              </a:rPr>
              <a:t>First Customer served in </a:t>
            </a:r>
            <a:r>
              <a:rPr lang="en-US" sz="3600" u="sng" dirty="0">
                <a:latin typeface="Cooper Black" panose="0208090404030B020404" pitchFamily="18" charset="77"/>
              </a:rPr>
              <a:t>20</a:t>
            </a:r>
            <a:r>
              <a:rPr lang="en-US" sz="3600" dirty="0">
                <a:latin typeface="Cooper Black" panose="0208090404030B020404" pitchFamily="18" charset="77"/>
              </a:rPr>
              <a:t> weeks</a:t>
            </a:r>
          </a:p>
        </p:txBody>
      </p:sp>
    </p:spTree>
    <p:extLst>
      <p:ext uri="{BB962C8B-B14F-4D97-AF65-F5344CB8AC3E}">
        <p14:creationId xmlns:p14="http://schemas.microsoft.com/office/powerpoint/2010/main" val="29039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8913" y="2280239"/>
            <a:ext cx="3983421" cy="1261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568" y="5189151"/>
            <a:ext cx="3408855" cy="1169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308" y="4839036"/>
            <a:ext cx="3480426" cy="1827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86" y="187228"/>
            <a:ext cx="3303066" cy="170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693" y="4612149"/>
            <a:ext cx="2085543" cy="1931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3147" y="444193"/>
            <a:ext cx="3894871" cy="1646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350" y="218584"/>
            <a:ext cx="2542343" cy="2098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167" y="2470034"/>
            <a:ext cx="1905023" cy="2215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3557" y="2640368"/>
            <a:ext cx="2739523" cy="14503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9379" y="3730606"/>
            <a:ext cx="2316220" cy="14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513</Words>
  <Application>Microsoft Macintosh PowerPoint</Application>
  <PresentationFormat>Widescreen</PresentationFormat>
  <Paragraphs>129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American Typewriter</vt:lpstr>
      <vt:lpstr>American Typewriter Condensed</vt:lpstr>
      <vt:lpstr>Arial</vt:lpstr>
      <vt:lpstr>Calibri</vt:lpstr>
      <vt:lpstr>Calibri Light</vt:lpstr>
      <vt:lpstr>Cooper Black</vt:lpstr>
      <vt:lpstr>Courier New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Deliver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 List</vt:lpstr>
    </vt:vector>
  </TitlesOfParts>
  <Company/>
  <LinksUpToDate>false</LinksUpToDate>
  <SharedDoc>false</SharedDoc>
  <HyperlinksChanged>false</HyperlinksChanged>
  <AppVersion>16.0008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Leitch</dc:creator>
  <cp:lastModifiedBy>Jim Leitch</cp:lastModifiedBy>
  <cp:revision>26</cp:revision>
  <dcterms:created xsi:type="dcterms:W3CDTF">2017-11-18T06:34:46Z</dcterms:created>
  <dcterms:modified xsi:type="dcterms:W3CDTF">2017-11-20T20:02:24Z</dcterms:modified>
</cp:coreProperties>
</file>